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8"/>
  </p:notesMasterIdLst>
  <p:sldIdLst>
    <p:sldId id="256" r:id="rId5"/>
    <p:sldId id="257" r:id="rId6"/>
    <p:sldId id="258" r:id="rId7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420" autoAdjust="0"/>
  </p:normalViewPr>
  <p:slideViewPr>
    <p:cSldViewPr showGuides="1">
      <p:cViewPr varScale="1">
        <p:scale>
          <a:sx n="106" d="100"/>
          <a:sy n="106" d="100"/>
        </p:scale>
        <p:origin x="-522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2454" y="-9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AFBC6-5CB7-4A2E-8BCA-6F673EBFD63A}" type="datetimeFigureOut">
              <a:rPr lang="en-US" smtClean="0"/>
              <a:t>9/28/2015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9CCFE-DDEC-410F-BB9E-1C803C39F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60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8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4" y="65"/>
            <a:ext cx="8839114" cy="66293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278" y="179737"/>
            <a:ext cx="4160172" cy="87716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278" y="1761403"/>
            <a:ext cx="3255297" cy="75713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02278" y="6293793"/>
            <a:ext cx="2114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dirty="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b="0" dirty="0" smtClean="0">
                <a:solidFill>
                  <a:schemeClr val="tx2"/>
                </a:solidFill>
              </a:rPr>
            </a:br>
            <a:r>
              <a:rPr lang="en-US" sz="1000" b="0" dirty="0" smtClean="0">
                <a:solidFill>
                  <a:schemeClr val="tx2"/>
                </a:solidFill>
              </a:rPr>
              <a:t>for the US Department of Energy</a:t>
            </a:r>
            <a:endParaRPr lang="en-US" sz="1000" b="0" dirty="0">
              <a:solidFill>
                <a:schemeClr val="tx2"/>
              </a:solidFill>
            </a:endParaRPr>
          </a:p>
        </p:txBody>
      </p:sp>
      <p:pic>
        <p:nvPicPr>
          <p:cNvPr id="5" name="Picture 4" descr="HFIR_SNS-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6324600"/>
            <a:ext cx="2609193" cy="336588"/>
          </a:xfrm>
          <a:prstGeom prst="rect">
            <a:avLst/>
          </a:prstGeom>
        </p:spPr>
      </p:pic>
      <p:pic>
        <p:nvPicPr>
          <p:cNvPr id="6" name="Picture 5" descr="title page graphic-HFIR_SN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96" y="649494"/>
            <a:ext cx="4648200" cy="468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72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367185"/>
            <a:ext cx="8642640" cy="4471932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9572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7398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6602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948" y="1462314"/>
            <a:ext cx="419252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948" y="2102076"/>
            <a:ext cx="419252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76828"/>
            <a:ext cx="41941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16590"/>
            <a:ext cx="41941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3911890" cy="1117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2" r="1904"/>
          <a:stretch/>
        </p:blipFill>
        <p:spPr>
          <a:xfrm>
            <a:off x="6085342" y="65"/>
            <a:ext cx="3071004" cy="662933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 userDrawn="1"/>
        </p:nvCxnSpPr>
        <p:spPr>
          <a:xfrm>
            <a:off x="6085342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01" y="6338371"/>
            <a:ext cx="1329900" cy="3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336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77800"/>
            <a:ext cx="822960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>
          <a:xfrm>
            <a:off x="3505200" y="6602373"/>
            <a:ext cx="2133600" cy="178813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9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E98151F-1DE3-476A-8028-5E7ADDCA83F3}" type="datetime1">
              <a:rPr lang="en-US"/>
              <a:pPr>
                <a:defRPr/>
              </a:pPr>
              <a:t>9/28/2015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107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FIR_SNS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6324600"/>
            <a:ext cx="2685393" cy="3464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65"/>
            <a:ext cx="9143825" cy="685786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02910" y="177800"/>
            <a:ext cx="8628678" cy="484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88688" y="1445477"/>
            <a:ext cx="8642640" cy="427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2269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256"/>
          <p:cNvSpPr txBox="1">
            <a:spLocks noChangeArrowheads="1"/>
          </p:cNvSpPr>
          <p:nvPr/>
        </p:nvSpPr>
        <p:spPr>
          <a:xfrm>
            <a:off x="216123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smtClean="0">
                <a:solidFill>
                  <a:srgbClr val="BFBFBF"/>
                </a:solidFill>
                <a:latin typeface="Arial" pitchFamily="34" charset="0"/>
                <a:cs typeface="Arial" pitchFamily="34" charset="0"/>
              </a:rPr>
              <a:t>Simulations for neutrons</a:t>
            </a:r>
            <a:endParaRPr lang="en-US" sz="1000" dirty="0">
              <a:solidFill>
                <a:srgbClr val="BFBFBF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1" name="Picture 2" descr="C:\Users\jbq\Documents\work\presentations or reports\templates and how-to and acknowledgments\camm_logo.png"/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6172200"/>
            <a:ext cx="66914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Arial Black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573023" y="778870"/>
            <a:ext cx="3665601" cy="4062651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sz="3600" dirty="0" smtClean="0"/>
              <a:t>Computing Scattering Intensities with </a:t>
            </a:r>
            <a:r>
              <a:rPr lang="en-US" sz="3600" dirty="0" err="1" smtClean="0"/>
              <a:t>Sassena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280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03535" y="5200650"/>
            <a:ext cx="5592415" cy="116598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Jose M. </a:t>
            </a:r>
            <a:r>
              <a:rPr lang="en-US" sz="1800" dirty="0" err="1" smtClean="0"/>
              <a:t>Borreguero</a:t>
            </a:r>
            <a:endParaRPr lang="en-US" sz="18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N</a:t>
            </a:r>
            <a:r>
              <a:rPr lang="en-US" sz="1600" i="1" dirty="0" smtClean="0"/>
              <a:t>eutron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ata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nalysis and </a:t>
            </a:r>
            <a:r>
              <a:rPr lang="en-US" sz="1600" b="1" i="1" dirty="0" smtClean="0"/>
              <a:t>V</a:t>
            </a:r>
            <a:r>
              <a:rPr lang="en-US" sz="1600" i="1" dirty="0" smtClean="0"/>
              <a:t>isualization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ivision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C</a:t>
            </a:r>
            <a:r>
              <a:rPr lang="en-US" sz="1600" i="1" dirty="0" smtClean="0"/>
              <a:t>enter for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ccelerating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aterials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odelling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060" y="170676"/>
            <a:ext cx="206498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rgbClr val="006600"/>
                </a:solidFill>
                <a:latin typeface="Arial Black" pitchFamily="34" charset="0"/>
                <a:ea typeface="+mj-ea"/>
                <a:cs typeface="+mj-cs"/>
              </a:rPr>
              <a:t>SHUG-15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730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402336"/>
            <a:ext cx="8636290" cy="484748"/>
          </a:xfrm>
        </p:spPr>
        <p:txBody>
          <a:bodyPr/>
          <a:lstStyle/>
          <a:p>
            <a:r>
              <a:rPr lang="en-US" dirty="0" smtClean="0"/>
              <a:t>What is                       ?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050154" y="2454407"/>
            <a:ext cx="31198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http://www.sassena.org/</a:t>
            </a:r>
          </a:p>
        </p:txBody>
      </p:sp>
      <p:pic>
        <p:nvPicPr>
          <p:cNvPr id="1026" name="Picture 2" descr="http://www.sassena.org/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675" y="4354"/>
            <a:ext cx="257175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04800" y="1147465"/>
            <a:ext cx="8610600" cy="87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 smtClean="0"/>
              <a:t>“</a:t>
            </a:r>
            <a:r>
              <a:rPr lang="en-US" dirty="0" err="1" smtClean="0"/>
              <a:t>Sassena</a:t>
            </a:r>
            <a:r>
              <a:rPr lang="en-US" dirty="0" smtClean="0"/>
              <a:t> </a:t>
            </a:r>
            <a:r>
              <a:rPr lang="en-US" dirty="0"/>
              <a:t>is a </a:t>
            </a:r>
            <a:r>
              <a:rPr lang="en-US" b="1" dirty="0"/>
              <a:t>highly scalable parallelized</a:t>
            </a:r>
            <a:r>
              <a:rPr lang="en-US" dirty="0"/>
              <a:t> software for calculating </a:t>
            </a:r>
            <a:r>
              <a:rPr lang="en-US" b="1" dirty="0"/>
              <a:t>neutron and </a:t>
            </a:r>
            <a:r>
              <a:rPr lang="en-US" b="1" dirty="0" smtClean="0"/>
              <a:t>X-ray </a:t>
            </a:r>
            <a:r>
              <a:rPr lang="en-US" b="1" dirty="0"/>
              <a:t>scattering</a:t>
            </a:r>
            <a:r>
              <a:rPr lang="en-US" dirty="0"/>
              <a:t> intensities from </a:t>
            </a:r>
            <a:r>
              <a:rPr lang="en-US" b="1" dirty="0"/>
              <a:t>all-atomic molecular dynamics simulations</a:t>
            </a:r>
            <a:r>
              <a:rPr lang="en-US" dirty="0" smtClean="0"/>
              <a:t>.”</a:t>
            </a:r>
            <a:endParaRPr lang="en-US" dirty="0"/>
          </a:p>
        </p:txBody>
      </p:sp>
      <p:pic>
        <p:nvPicPr>
          <p:cNvPr id="1028" name="Picture 4" descr="scattering-schema-cellulo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100" y="3276600"/>
            <a:ext cx="3810000" cy="204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1797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</a:t>
            </a:r>
            <a:r>
              <a:rPr lang="en-US" dirty="0" err="1" smtClean="0"/>
              <a:t>Sassena</a:t>
            </a:r>
            <a:r>
              <a:rPr lang="en-US" dirty="0" smtClean="0"/>
              <a:t> Calculate?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228600" y="1002587"/>
                <a:ext cx="7640938" cy="15119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r>
                  <a:rPr lang="en-US" dirty="0" smtClean="0"/>
                  <a:t>Static structure factors: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𝑆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𝑄</m:t>
                            </m:r>
                          </m:e>
                        </m:acc>
                      </m:e>
                    </m:d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/>
                      </a:rPr>
                      <m:t>𝑆</m:t>
                    </m:r>
                    <m:d>
                      <m:dPr>
                        <m:ctrlPr>
                          <a:rPr lang="en-US" b="0" i="1" dirty="0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/>
                          </a:rPr>
                          <m:t>𝑄</m:t>
                        </m:r>
                      </m:e>
                    </m:d>
                  </m:oMath>
                </a14:m>
                <a:endParaRPr lang="en-US" dirty="0" smtClean="0"/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r>
                  <a:rPr lang="en-US" dirty="0" smtClean="0"/>
                  <a:t>Intermediate (time-dependent) dynamic structure factor: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𝐼</m:t>
                    </m:r>
                    <m:d>
                      <m:dPr>
                        <m:ctrlPr>
                          <a:rPr lang="en-US" b="0" i="1" smtClean="0">
                            <a:latin typeface="Cambria Math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𝑄</m:t>
                            </m:r>
                          </m:e>
                        </m:acc>
                        <m:r>
                          <a:rPr lang="en-US" b="0" i="1" smtClean="0">
                            <a:latin typeface="Cambria Math"/>
                          </a:rPr>
                          <m:t>,</m:t>
                        </m:r>
                        <m:r>
                          <a:rPr lang="en-US" b="0" i="1" smtClean="0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/>
                      </a:rPr>
                      <m:t>𝐼</m:t>
                    </m:r>
                    <m:d>
                      <m:dPr>
                        <m:ctrlPr>
                          <a:rPr lang="en-US" b="0" i="1" dirty="0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/>
                          </a:rPr>
                          <m:t>𝑄</m:t>
                        </m:r>
                        <m:r>
                          <a:rPr lang="en-US" b="0" i="1" dirty="0" smtClean="0">
                            <a:latin typeface="Cambria Math"/>
                          </a:rPr>
                          <m:t>,</m:t>
                        </m:r>
                        <m:r>
                          <a:rPr lang="en-US" b="0" i="1" dirty="0" smtClean="0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endParaRPr lang="en-US" dirty="0" smtClean="0"/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endParaRPr lang="en-US" dirty="0" smtClean="0"/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" y="1002587"/>
                <a:ext cx="7640938" cy="1511952"/>
              </a:xfrm>
              <a:prstGeom prst="rect">
                <a:avLst/>
              </a:prstGeom>
              <a:blipFill rotWithShape="1">
                <a:blip r:embed="rId2"/>
                <a:stretch>
                  <a:fillRect l="-5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37999314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-Template_HFIR-SNS">
  <a:themeElements>
    <a:clrScheme name="ORNL Corporate Color Palette FINAL">
      <a:dk1>
        <a:sysClr val="windowText" lastClr="000000"/>
      </a:dk1>
      <a:lt1>
        <a:sysClr val="window" lastClr="FFFFFF"/>
      </a:lt1>
      <a:dk2>
        <a:srgbClr val="18783D"/>
      </a:dk2>
      <a:lt2>
        <a:srgbClr val="FFFFFF"/>
      </a:lt2>
      <a:accent1>
        <a:srgbClr val="2A6EBB"/>
      </a:accent1>
      <a:accent2>
        <a:srgbClr val="69BE28"/>
      </a:accent2>
      <a:accent3>
        <a:srgbClr val="E37222"/>
      </a:accent3>
      <a:accent4>
        <a:srgbClr val="3CB6CE"/>
      </a:accent4>
      <a:accent5>
        <a:srgbClr val="983222"/>
      </a:accent5>
      <a:accent6>
        <a:srgbClr val="FECB00"/>
      </a:accent6>
      <a:hlink>
        <a:srgbClr val="2A6EBB"/>
      </a:hlink>
      <a:folHlink>
        <a:srgbClr val="207C47"/>
      </a:folHlink>
    </a:clrScheme>
    <a:fontScheme name="ORNL 201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balanced" dir="t">
            <a:rot lat="0" lon="0" rev="0"/>
          </a:lightRig>
        </a:scene3d>
        <a:sp3d>
          <a:contourClr>
            <a:schemeClr val="lt1"/>
          </a:contourClr>
        </a:sp3d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8F7A50-2969-4387-8ABB-A3555854BC0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F913069-075D-49F7-AF90-34940D14808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F50F8B6-4A11-4B4C-906E-532188B82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Powerpoint-Template_HFIR-SNS.potx</Template>
  <TotalTime>1745</TotalTime>
  <Words>86</Words>
  <Application>Microsoft Office PowerPoint</Application>
  <PresentationFormat>On-screen Show (4:3)</PresentationFormat>
  <Paragraphs>11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Powerpoint-Template_HFIR-SNS</vt:lpstr>
      <vt:lpstr>Computing Scattering Intensities with Sassena </vt:lpstr>
      <vt:lpstr>What is                       ?</vt:lpstr>
      <vt:lpstr>What does Sassena Calculate?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Borreguero Calvo, Jose M.</cp:lastModifiedBy>
  <cp:revision>18</cp:revision>
  <dcterms:created xsi:type="dcterms:W3CDTF">2014-04-28T13:33:12Z</dcterms:created>
  <dcterms:modified xsi:type="dcterms:W3CDTF">2015-09-28T21:46:54Z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

<file path=docProps/thumbnail.jpeg>
</file>